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3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66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2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F9FAA2-1A8B-4E6D-92E9-73A2970235D6}" type="datetimeFigureOut">
              <a:rPr lang="en-US" smtClean="0"/>
              <a:t>8/22/2012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F43C75-4CDA-4E95-9565-88CB0A460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473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3C75-4CDA-4E95-9565-88CB0A46026E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3C75-4CDA-4E95-9565-88CB0A46026E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3C75-4CDA-4E95-9565-88CB0A46026E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3C75-4CDA-4E95-9565-88CB0A46026E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3C75-4CDA-4E95-9565-88CB0A46026E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3C75-4CDA-4E95-9565-88CB0A46026E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3C75-4CDA-4E95-9565-88CB0A46026E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3C75-4CDA-4E95-9565-88CB0A46026E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3C75-4CDA-4E95-9565-88CB0A46026E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3C75-4CDA-4E95-9565-88CB0A46026E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3C75-4CDA-4E95-9565-88CB0A46026E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3C75-4CDA-4E95-9565-88CB0A46026E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3C75-4CDA-4E95-9565-88CB0A46026E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3C75-4CDA-4E95-9565-88CB0A46026E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3C75-4CDA-4E95-9565-88CB0A46026E}" type="slidenum">
              <a:rPr lang="en-US" smtClean="0"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3C75-4CDA-4E95-9565-88CB0A46026E}" type="slidenum">
              <a:rPr lang="en-US" smtClean="0"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3C75-4CDA-4E95-9565-88CB0A46026E}" type="slidenum">
              <a:rPr lang="en-US" smtClean="0"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3C75-4CDA-4E95-9565-88CB0A46026E}" type="slidenum">
              <a:rPr lang="en-US" smtClean="0"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3C75-4CDA-4E95-9565-88CB0A46026E}" type="slidenum">
              <a:rPr lang="en-US" smtClean="0"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3C75-4CDA-4E95-9565-88CB0A46026E}" type="slidenum">
              <a:rPr lang="en-US" smtClean="0"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3C75-4CDA-4E95-9565-88CB0A46026E}" type="slidenum">
              <a:rPr lang="en-US" smtClean="0"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3C75-4CDA-4E95-9565-88CB0A46026E}" type="slidenum">
              <a:rPr lang="en-US" smtClean="0"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3C75-4CDA-4E95-9565-88CB0A46026E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3C75-4CDA-4E95-9565-88CB0A46026E}" type="slidenum">
              <a:rPr lang="en-US" smtClean="0"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3C75-4CDA-4E95-9565-88CB0A46026E}" type="slidenum">
              <a:rPr lang="en-US" smtClean="0"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3C75-4CDA-4E95-9565-88CB0A46026E}" type="slidenum">
              <a:rPr lang="en-US" smtClean="0"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3C75-4CDA-4E95-9565-88CB0A46026E}" type="slidenum">
              <a:rPr lang="en-US" smtClean="0"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3C75-4CDA-4E95-9565-88CB0A46026E}" type="slidenum">
              <a:rPr lang="en-US" smtClean="0"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3C75-4CDA-4E95-9565-88CB0A46026E}" type="slidenum">
              <a:rPr lang="en-US" smtClean="0"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3C75-4CDA-4E95-9565-88CB0A46026E}" type="slidenum">
              <a:rPr lang="en-US" smtClean="0"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3C75-4CDA-4E95-9565-88CB0A46026E}" type="slidenum">
              <a:rPr lang="en-US" smtClean="0"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3C75-4CDA-4E95-9565-88CB0A46026E}" type="slidenum">
              <a:rPr lang="en-US" smtClean="0"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3C75-4CDA-4E95-9565-88CB0A46026E}" type="slidenum">
              <a:rPr lang="en-US" smtClean="0"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3C75-4CDA-4E95-9565-88CB0A46026E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3C75-4CDA-4E95-9565-88CB0A46026E}" type="slidenum">
              <a:rPr lang="en-US" smtClean="0"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3C75-4CDA-4E95-9565-88CB0A46026E}" type="slidenum">
              <a:rPr lang="en-US" smtClean="0"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3C75-4CDA-4E95-9565-88CB0A46026E}" type="slidenum">
              <a:rPr lang="en-US" smtClean="0"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3C75-4CDA-4E95-9565-88CB0A46026E}" type="slidenum">
              <a:rPr lang="en-US" smtClean="0"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3C75-4CDA-4E95-9565-88CB0A46026E}" type="slidenum">
              <a:rPr lang="en-US" smtClean="0"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3C75-4CDA-4E95-9565-88CB0A46026E}" type="slidenum">
              <a:rPr lang="en-US" smtClean="0"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3C75-4CDA-4E95-9565-88CB0A46026E}" type="slidenum">
              <a:rPr lang="en-US" smtClean="0"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3C75-4CDA-4E95-9565-88CB0A46026E}" type="slidenum">
              <a:rPr lang="en-US" smtClean="0"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3C75-4CDA-4E95-9565-88CB0A46026E}" type="slidenum">
              <a:rPr lang="en-US" smtClean="0"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3C75-4CDA-4E95-9565-88CB0A46026E}" type="slidenum">
              <a:rPr lang="en-US" smtClean="0"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3C75-4CDA-4E95-9565-88CB0A46026E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3C75-4CDA-4E95-9565-88CB0A46026E}" type="slidenum">
              <a:rPr lang="en-US" smtClean="0"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3C75-4CDA-4E95-9565-88CB0A46026E}" type="slidenum">
              <a:rPr lang="en-US" smtClean="0"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3C75-4CDA-4E95-9565-88CB0A46026E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3C75-4CDA-4E95-9565-88CB0A46026E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3C75-4CDA-4E95-9565-88CB0A46026E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3C75-4CDA-4E95-9565-88CB0A46026E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0C605943-9549-4AF7-8296-AB3AB84E8E57}" type="datetimeFigureOut">
              <a:rPr lang="en-US" smtClean="0"/>
              <a:t>8/22/2012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37526D2-323B-45DD-BE91-EE7835D29B71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605943-9549-4AF7-8296-AB3AB84E8E57}" type="datetimeFigureOut">
              <a:rPr lang="en-US" smtClean="0"/>
              <a:t>8/22/2012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7526D2-323B-45DD-BE91-EE7835D29B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605943-9549-4AF7-8296-AB3AB84E8E57}" type="datetimeFigureOut">
              <a:rPr lang="en-US" smtClean="0"/>
              <a:t>8/22/2012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7526D2-323B-45DD-BE91-EE7835D29B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605943-9549-4AF7-8296-AB3AB84E8E57}" type="datetimeFigureOut">
              <a:rPr lang="en-US" smtClean="0"/>
              <a:t>8/22/2012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7526D2-323B-45DD-BE91-EE7835D29B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0C605943-9549-4AF7-8296-AB3AB84E8E57}" type="datetimeFigureOut">
              <a:rPr lang="en-US" smtClean="0"/>
              <a:t>8/22/2012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37526D2-323B-45DD-BE91-EE7835D29B7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605943-9549-4AF7-8296-AB3AB84E8E57}" type="datetimeFigureOut">
              <a:rPr lang="en-US" smtClean="0"/>
              <a:t>8/22/2012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37526D2-323B-45DD-BE91-EE7835D29B7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605943-9549-4AF7-8296-AB3AB84E8E57}" type="datetimeFigureOut">
              <a:rPr lang="en-US" smtClean="0"/>
              <a:t>8/22/2012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37526D2-323B-45DD-BE91-EE7835D29B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605943-9549-4AF7-8296-AB3AB84E8E57}" type="datetimeFigureOut">
              <a:rPr lang="en-US" smtClean="0"/>
              <a:t>8/22/2012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7526D2-323B-45DD-BE91-EE7835D29B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605943-9549-4AF7-8296-AB3AB84E8E57}" type="datetimeFigureOut">
              <a:rPr lang="en-US" smtClean="0"/>
              <a:t>8/22/2012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7526D2-323B-45DD-BE91-EE7835D29B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0C605943-9549-4AF7-8296-AB3AB84E8E57}" type="datetimeFigureOut">
              <a:rPr lang="en-US" smtClean="0"/>
              <a:t>8/22/2012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37526D2-323B-45DD-BE91-EE7835D29B7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0C605943-9549-4AF7-8296-AB3AB84E8E57}" type="datetimeFigureOut">
              <a:rPr lang="en-US" smtClean="0"/>
              <a:t>8/22/2012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37526D2-323B-45DD-BE91-EE7835D29B7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0C605943-9549-4AF7-8296-AB3AB84E8E57}" type="datetimeFigureOut">
              <a:rPr lang="en-US" smtClean="0"/>
              <a:t>8/22/2012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837526D2-323B-45DD-BE91-EE7835D29B71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Rigor in the Classroom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attend to what we measure! If we are serious </a:t>
            </a:r>
            <a:r>
              <a:rPr lang="en-US" dirty="0" smtClean="0"/>
              <a:t>about raising </a:t>
            </a:r>
            <a:r>
              <a:rPr lang="en-US" dirty="0"/>
              <a:t>the level of rigor in our school, we </a:t>
            </a:r>
            <a:r>
              <a:rPr lang="en-US" dirty="0" smtClean="0"/>
              <a:t>must accurately </a:t>
            </a:r>
            <a:r>
              <a:rPr lang="en-US" dirty="0"/>
              <a:t>assess where we are now.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Monitoring and measuring rigor at the classroom level </a:t>
            </a:r>
            <a:r>
              <a:rPr lang="en-US" dirty="0" smtClean="0"/>
              <a:t>is a </a:t>
            </a:r>
            <a:r>
              <a:rPr lang="en-US" dirty="0"/>
              <a:t>multi-faceted, ongoing, collaborative process in </a:t>
            </a:r>
            <a:r>
              <a:rPr lang="en-US" dirty="0" smtClean="0"/>
              <a:t>which a </a:t>
            </a:r>
            <a:r>
              <a:rPr lang="en-US" dirty="0"/>
              <a:t>variety of strategies should be used.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Recognizing Rigor in the Classroom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Students engaged in collaborative work.</a:t>
            </a:r>
            <a:endParaRPr lang="en-US" sz="4000" dirty="0" smtClean="0"/>
          </a:p>
          <a:p>
            <a:r>
              <a:rPr lang="en-US" dirty="0" smtClean="0"/>
              <a:t>Analysis, creativity, and practical application of learning occurring.</a:t>
            </a:r>
            <a:endParaRPr lang="en-US" sz="4000" dirty="0" smtClean="0"/>
          </a:p>
          <a:p>
            <a:r>
              <a:rPr lang="en-US" dirty="0" smtClean="0"/>
              <a:t>Evidence of pre-assessment for lesson content.</a:t>
            </a:r>
            <a:endParaRPr lang="en-US" sz="4000" dirty="0" smtClean="0"/>
          </a:p>
          <a:p>
            <a:r>
              <a:rPr lang="en-US" dirty="0" smtClean="0"/>
              <a:t>Teachers facilitating as students direct their own learning.</a:t>
            </a:r>
            <a:endParaRPr lang="en-US" sz="4000" dirty="0" smtClean="0"/>
          </a:p>
          <a:p>
            <a:r>
              <a:rPr lang="en-US" dirty="0" smtClean="0"/>
              <a:t>Teachers asking probing questions of students.</a:t>
            </a:r>
            <a:endParaRPr lang="en-US" sz="4000" dirty="0" smtClean="0"/>
          </a:p>
          <a:p>
            <a:r>
              <a:rPr lang="en-US" dirty="0" smtClean="0"/>
              <a:t>Students doing most of the purposeful talking.</a:t>
            </a:r>
            <a:endParaRPr lang="en-US" sz="4000" dirty="0" smtClean="0"/>
          </a:p>
          <a:p>
            <a:r>
              <a:rPr lang="en-US" dirty="0" smtClean="0"/>
              <a:t>Students actively engaged in problem solving activities.</a:t>
            </a:r>
            <a:endParaRPr lang="en-US" sz="4000" dirty="0" smtClean="0"/>
          </a:p>
          <a:p>
            <a:r>
              <a:rPr lang="en-US" dirty="0" smtClean="0"/>
              <a:t>Students using technology to learn.</a:t>
            </a:r>
            <a:endParaRPr lang="en-US" sz="4000" dirty="0" smtClean="0"/>
          </a:p>
          <a:p>
            <a:r>
              <a:rPr lang="en-US" dirty="0" smtClean="0"/>
              <a:t>Clear procedures used for all class work.</a:t>
            </a:r>
            <a:endParaRPr lang="en-US" sz="4000" dirty="0" smtClean="0"/>
          </a:p>
          <a:p>
            <a:r>
              <a:rPr lang="en-US" dirty="0" smtClean="0"/>
              <a:t>All students articulating their thinking in small groups.</a:t>
            </a:r>
            <a:endParaRPr lang="en-US" sz="4000" dirty="0" smtClean="0"/>
          </a:p>
          <a:p>
            <a:r>
              <a:rPr lang="en-US" dirty="0" smtClean="0"/>
              <a:t>Teachers doing various formative assessments of working students.</a:t>
            </a:r>
            <a:endParaRPr lang="en-US" sz="4000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Continued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Students engaged in higher level questioning and thinking.</a:t>
            </a:r>
          </a:p>
          <a:p>
            <a:r>
              <a:rPr lang="en-US" dirty="0" smtClean="0"/>
              <a:t>Students using primary sources in their investigations.</a:t>
            </a:r>
          </a:p>
          <a:p>
            <a:r>
              <a:rPr lang="en-US" dirty="0" smtClean="0"/>
              <a:t>Students applying learning in new areas thru projects.</a:t>
            </a:r>
          </a:p>
          <a:p>
            <a:r>
              <a:rPr lang="en-US" dirty="0" smtClean="0"/>
              <a:t>Students assessing their own learning.</a:t>
            </a:r>
          </a:p>
          <a:p>
            <a:r>
              <a:rPr lang="en-US" dirty="0" smtClean="0"/>
              <a:t>Students building and sharing their portfolios.</a:t>
            </a:r>
          </a:p>
          <a:p>
            <a:r>
              <a:rPr lang="en-US" dirty="0" smtClean="0"/>
              <a:t>Different regularly occurring activities that address different learning styles.</a:t>
            </a:r>
          </a:p>
          <a:p>
            <a:r>
              <a:rPr lang="en-US" dirty="0" smtClean="0"/>
              <a:t>Students independently recording their learning and generating their own questions.</a:t>
            </a:r>
          </a:p>
          <a:p>
            <a:r>
              <a:rPr lang="en-US" dirty="0" smtClean="0"/>
              <a:t>Class discussions where students compare ideas with each other.</a:t>
            </a:r>
          </a:p>
          <a:p>
            <a:r>
              <a:rPr lang="en-US" dirty="0" smtClean="0"/>
              <a:t>Student choice built in to assignments.</a:t>
            </a:r>
          </a:p>
          <a:p>
            <a:r>
              <a:rPr lang="en-US" dirty="0" smtClean="0"/>
              <a:t>Tiered assignments designed for academic readiness.</a:t>
            </a:r>
          </a:p>
          <a:p>
            <a:r>
              <a:rPr lang="en-US" dirty="0" smtClean="0"/>
              <a:t>Lessons moving at a brisk pace.</a:t>
            </a:r>
          </a:p>
          <a:p>
            <a:r>
              <a:rPr lang="en-US" dirty="0" smtClean="0"/>
              <a:t>Students’ interests driving topics of learning.</a:t>
            </a:r>
          </a:p>
          <a:p>
            <a:r>
              <a:rPr lang="en-US" dirty="0" smtClean="0"/>
              <a:t>Daily teacher assessments of learning outcomes.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Rigor Quick Check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Content:</a:t>
            </a:r>
            <a:endParaRPr lang="en-US" dirty="0" smtClean="0">
              <a:solidFill>
                <a:srgbClr val="002060"/>
              </a:solidFill>
            </a:endParaRPr>
          </a:p>
          <a:p>
            <a:pPr lvl="0"/>
            <a:r>
              <a:rPr lang="en-US" dirty="0" smtClean="0"/>
              <a:t>Is the content part of the Standard Course of Study?</a:t>
            </a:r>
          </a:p>
          <a:p>
            <a:pPr lvl="0"/>
            <a:r>
              <a:rPr lang="en-US" dirty="0" smtClean="0"/>
              <a:t>Does it include basic skills and important concepts?</a:t>
            </a:r>
          </a:p>
          <a:p>
            <a:pPr lvl="0"/>
            <a:r>
              <a:rPr lang="en-US" dirty="0" smtClean="0"/>
              <a:t>Does the content require students to apply core academic knowledge to problems or issues?</a:t>
            </a:r>
          </a:p>
          <a:p>
            <a:r>
              <a:rPr lang="en-US" b="1" dirty="0" smtClean="0"/>
              <a:t> 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Instruction:</a:t>
            </a:r>
            <a:endParaRPr lang="en-US" dirty="0" smtClean="0">
              <a:solidFill>
                <a:srgbClr val="002060"/>
              </a:solidFill>
            </a:endParaRPr>
          </a:p>
          <a:p>
            <a:pPr lvl="0"/>
            <a:r>
              <a:rPr lang="en-US" dirty="0" smtClean="0"/>
              <a:t>Does the instruction require students to engage in higher order thinking skills?</a:t>
            </a:r>
          </a:p>
          <a:p>
            <a:pPr lvl="0"/>
            <a:r>
              <a:rPr lang="en-US" dirty="0" smtClean="0"/>
              <a:t>Are students required to engage in elaborated communication?</a:t>
            </a:r>
          </a:p>
          <a:p>
            <a:pPr lvl="0"/>
            <a:r>
              <a:rPr lang="en-US" dirty="0" smtClean="0"/>
              <a:t>Do they have to explain or justify their conclusions or thinking?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Assessment:</a:t>
            </a:r>
            <a:endParaRPr lang="en-US" dirty="0" smtClean="0">
              <a:solidFill>
                <a:srgbClr val="002060"/>
              </a:solidFill>
            </a:endParaRPr>
          </a:p>
          <a:p>
            <a:pPr lvl="0"/>
            <a:r>
              <a:rPr lang="en-US" dirty="0" smtClean="0"/>
              <a:t>Is the assessment aligned to the lesson goals?</a:t>
            </a:r>
          </a:p>
          <a:p>
            <a:pPr lvl="0"/>
            <a:r>
              <a:rPr lang="en-US" dirty="0" smtClean="0"/>
              <a:t>Does the assessment measure </a:t>
            </a:r>
            <a:r>
              <a:rPr lang="en-US" dirty="0" err="1" smtClean="0"/>
              <a:t>SCOS</a:t>
            </a:r>
            <a:r>
              <a:rPr lang="en-US" dirty="0" smtClean="0"/>
              <a:t> content?</a:t>
            </a:r>
          </a:p>
          <a:p>
            <a:pPr lvl="0"/>
            <a:r>
              <a:rPr lang="en-US" dirty="0" smtClean="0"/>
              <a:t>Do students have to use higher order thinking skills on the assessment?</a:t>
            </a:r>
          </a:p>
          <a:p>
            <a:pPr lvl="0"/>
            <a:r>
              <a:rPr lang="en-US" dirty="0" smtClean="0"/>
              <a:t>Do students have to explain or justify their conclusions or thinking?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Higher Order Thinking Skills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Knowledge</a:t>
            </a:r>
            <a:endParaRPr lang="en-US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C00000"/>
                </a:solidFill>
              </a:rPr>
              <a:t>level one:</a:t>
            </a:r>
            <a:r>
              <a:rPr lang="en-US" dirty="0" smtClean="0"/>
              <a:t>  Limited amount of information is recalled; answer is incomplete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C00000"/>
                </a:solidFill>
              </a:rPr>
              <a:t>level two:  </a:t>
            </a:r>
            <a:r>
              <a:rPr lang="en-US" dirty="0" smtClean="0"/>
              <a:t>Sufficient amount of facts are recalled; answer is complete and acceptable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C00000"/>
                </a:solidFill>
              </a:rPr>
              <a:t>level three:  </a:t>
            </a:r>
            <a:r>
              <a:rPr lang="en-US" dirty="0" smtClean="0"/>
              <a:t>Numerous facts and details are recalled; answer is thorough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Comprehension</a:t>
            </a:r>
            <a:endParaRPr lang="en-US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C00000"/>
                </a:solidFill>
              </a:rPr>
              <a:t>level one:  </a:t>
            </a:r>
            <a:r>
              <a:rPr lang="en-US" dirty="0" smtClean="0"/>
              <a:t>Brief explanation of content; little or no evidence to support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C00000"/>
                </a:solidFill>
              </a:rPr>
              <a:t>level two:  </a:t>
            </a:r>
            <a:r>
              <a:rPr lang="en-US" dirty="0" smtClean="0"/>
              <a:t>Overall understanding of content; implied content/ issues not addressed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C00000"/>
                </a:solidFill>
              </a:rPr>
              <a:t>level three:  </a:t>
            </a:r>
            <a:r>
              <a:rPr lang="en-US" dirty="0" smtClean="0"/>
              <a:t>An interrelated, holistic interpretation of literal and implied content given; uses examples and illustrations to support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Application</a:t>
            </a:r>
            <a:endParaRPr lang="en-US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C00000"/>
                </a:solidFill>
              </a:rPr>
              <a:t>level one:  </a:t>
            </a:r>
            <a:r>
              <a:rPr lang="en-US" dirty="0" smtClean="0"/>
              <a:t>Solution has none or a limited number of elements to support; solution is not workable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C00000"/>
                </a:solidFill>
              </a:rPr>
              <a:t>level two:  </a:t>
            </a:r>
            <a:r>
              <a:rPr lang="en-US" dirty="0" smtClean="0"/>
              <a:t>Workable solution is supported by an adequate number of generalizations and principles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C00000"/>
                </a:solidFill>
              </a:rPr>
              <a:t>level three:  </a:t>
            </a:r>
            <a:r>
              <a:rPr lang="en-US" dirty="0" smtClean="0"/>
              <a:t>Solution has a “new slant;” supports solution with an abundant amount of facts and details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Rigor means having high expectations in </a:t>
            </a:r>
            <a:r>
              <a:rPr lang="en-US" dirty="0" smtClean="0"/>
              <a:t>curriculum standards</a:t>
            </a:r>
            <a:r>
              <a:rPr lang="en-US" dirty="0"/>
              <a:t>, classroom assignments, ongoing </a:t>
            </a:r>
            <a:r>
              <a:rPr lang="en-US" dirty="0" smtClean="0"/>
              <a:t>assessment, and </a:t>
            </a:r>
            <a:r>
              <a:rPr lang="en-US" dirty="0"/>
              <a:t>testing.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Analysis</a:t>
            </a:r>
            <a:endParaRPr lang="en-US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C00000"/>
                </a:solidFill>
              </a:rPr>
              <a:t>level one:  </a:t>
            </a:r>
            <a:r>
              <a:rPr lang="en-US" dirty="0" smtClean="0"/>
              <a:t>Solution shows minimal classification of elements; no relation between elements and their relation and structure to each other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C00000"/>
                </a:solidFill>
              </a:rPr>
              <a:t>level two:  </a:t>
            </a:r>
            <a:r>
              <a:rPr lang="en-US" dirty="0" smtClean="0"/>
              <a:t>Solution demonstrates the relation and structure between elements; recognized patterns; rationally supported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C00000"/>
                </a:solidFill>
              </a:rPr>
              <a:t>level three:  </a:t>
            </a:r>
            <a:r>
              <a:rPr lang="en-US" dirty="0" smtClean="0"/>
              <a:t>Solution classifies elements, their relationship to each other while identifying the arrangement and structure connecting them in a rational and persuasive manner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Synthesis</a:t>
            </a:r>
            <a:endParaRPr lang="en-US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C00000"/>
                </a:solidFill>
              </a:rPr>
              <a:t>level one:  </a:t>
            </a:r>
            <a:r>
              <a:rPr lang="en-US" dirty="0" smtClean="0"/>
              <a:t>Solution lacks self-expression; some important elements excluded; solution not workable; not clearly communicated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C00000"/>
                </a:solidFill>
              </a:rPr>
              <a:t>level two:  </a:t>
            </a:r>
            <a:r>
              <a:rPr lang="en-US" dirty="0" smtClean="0"/>
              <a:t>Workable solution is new and includes essential elements; adequately communicated solution to the appropriate audience; demonstrates self-expression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C00000"/>
                </a:solidFill>
              </a:rPr>
              <a:t>level three:  </a:t>
            </a:r>
            <a:r>
              <a:rPr lang="en-US" dirty="0" smtClean="0"/>
              <a:t>Workable solution which is new and includes all parts; demonstrates unique self-expression; communication is directed to a specific audience in a unique and highly effective manner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Evaluation</a:t>
            </a:r>
            <a:endParaRPr lang="en-US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C00000"/>
                </a:solidFill>
              </a:rPr>
              <a:t>level one:  </a:t>
            </a:r>
            <a:r>
              <a:rPr lang="en-US" dirty="0" smtClean="0"/>
              <a:t>Judgments have little or no support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level two:  </a:t>
            </a:r>
            <a:r>
              <a:rPr lang="en-US" dirty="0" smtClean="0"/>
              <a:t>Judgments are on both cognitive and effective levels; based on given criteria or selected remembered criteria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level three:  </a:t>
            </a:r>
            <a:r>
              <a:rPr lang="en-US" dirty="0" smtClean="0"/>
              <a:t>Judgments based on a variety of facets at both the cognitive and effective levels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u="sng" dirty="0" smtClean="0"/>
              <a:t>ASSESSMENT IN THE CLASSROOM: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Classroom Assessments are rigorous if they provide specific information about student achievement of the learning and content in high standards.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Alignment to Standards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Level one:  </a:t>
            </a:r>
            <a:r>
              <a:rPr lang="en-US" dirty="0" smtClean="0"/>
              <a:t>Some classroom assessments are strongly</a:t>
            </a:r>
          </a:p>
          <a:p>
            <a:pPr>
              <a:buNone/>
            </a:pPr>
            <a:r>
              <a:rPr lang="en-US" dirty="0" smtClean="0"/>
              <a:t>	aligned to the cognitive complexity and topics of the grade-level state standards.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Level two:  </a:t>
            </a:r>
            <a:r>
              <a:rPr lang="en-US" dirty="0" smtClean="0"/>
              <a:t>Most classroom assessments are strongly aligned to the cognitive complexity and topics of the grade-level state standards.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Level three:  </a:t>
            </a:r>
            <a:r>
              <a:rPr lang="en-US" dirty="0" smtClean="0"/>
              <a:t>All classroom assessments are strongly aligned to the cognitive complexity and topics of the grade-level state standards and, when appropriate, go beyond grade-level standards.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/>
              <a:t>Common Benchmark Assessments</a:t>
            </a:r>
            <a:r>
              <a:rPr lang="en-US" b="1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Level one:  </a:t>
            </a:r>
            <a:r>
              <a:rPr lang="en-US" dirty="0" smtClean="0"/>
              <a:t>Common assessments are administered across some grades, subjects or courses.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Level two:  </a:t>
            </a:r>
            <a:r>
              <a:rPr lang="en-US" dirty="0" smtClean="0"/>
              <a:t>Common assessments, which include high levels of cognitive complexity, are administered across most grades, subjects or courses.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Level three:  </a:t>
            </a:r>
            <a:r>
              <a:rPr lang="en-US" dirty="0" smtClean="0"/>
              <a:t>Common assessments, which include high levels of cognitive complexity, are administered across all grades, subjects or courses and are regularly analyzed and revised by learning teams.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Using Assessment Results</a:t>
            </a:r>
            <a:r>
              <a:rPr lang="en-US" b="1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Level one:  </a:t>
            </a:r>
            <a:r>
              <a:rPr lang="en-US" dirty="0" smtClean="0"/>
              <a:t>Teachers analyze test results to improve assessments.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Level two:  </a:t>
            </a:r>
            <a:r>
              <a:rPr lang="en-US" dirty="0" smtClean="0"/>
              <a:t>Teachers analyze test results to diagnose student learning and improve assessments and instruction.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Level three:  </a:t>
            </a:r>
            <a:r>
              <a:rPr lang="en-US" dirty="0" smtClean="0"/>
              <a:t>Teachers analyze tests results to diagnose student learning, improve assessments and instruction, and modify curriculum.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Assessment Literacy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Level one:  </a:t>
            </a:r>
            <a:r>
              <a:rPr lang="en-US" dirty="0" smtClean="0"/>
              <a:t>Teachers are generally assessment literate, understanding where and when to use a variety of assessments and recognizing quality assessments.</a:t>
            </a:r>
          </a:p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</a:rPr>
              <a:t>	 Level two:  </a:t>
            </a:r>
            <a:r>
              <a:rPr lang="en-US" dirty="0" smtClean="0"/>
              <a:t>Teachers can select high-quality, technically correct assessment items/ tasks that are aligned to higher levels of learning.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Level three: </a:t>
            </a:r>
            <a:r>
              <a:rPr lang="en-US" dirty="0" smtClean="0"/>
              <a:t>Teachers can select, develop and/or revise assessment items/tasks to measure higher levels of learning.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Assessment Monitoring</a:t>
            </a:r>
            <a:r>
              <a:rPr lang="en-US" b="1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Level one:  </a:t>
            </a:r>
            <a:r>
              <a:rPr lang="en-US" dirty="0" smtClean="0"/>
              <a:t>The principal and/or learning team monitors classroom assessments in some grades, subjects or courses.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Level two:  </a:t>
            </a:r>
            <a:r>
              <a:rPr lang="en-US" dirty="0" smtClean="0"/>
              <a:t>The principal and/or learning team monitors classroom assessments in most grades, subjects and courses.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Level three:  </a:t>
            </a:r>
            <a:r>
              <a:rPr lang="en-US" dirty="0" smtClean="0"/>
              <a:t>The principal and/or professional learning team monitors and recommends revisions for classroom assessments in all grades, subjects and courses.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COLLABORATION</a:t>
            </a:r>
            <a:r>
              <a:rPr lang="en-US" dirty="0" smtClean="0"/>
              <a:t>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Collaboration within and outside of the school is important to build a common understanding and consistent application of practices that support rigor.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 of the above must be aligned for maximum </a:t>
            </a:r>
            <a:r>
              <a:rPr lang="en-US" dirty="0" smtClean="0"/>
              <a:t>student achievement</a:t>
            </a:r>
            <a:r>
              <a:rPr lang="en-US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Focusing Improvement</a:t>
            </a:r>
            <a:r>
              <a:rPr lang="en-US" b="1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Level one: </a:t>
            </a:r>
            <a:r>
              <a:rPr lang="en-US" dirty="0" smtClean="0"/>
              <a:t>Occasionally faculty, department and grade-level meetings focus on improving curriculum, instruction and assessment.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Level two: </a:t>
            </a:r>
            <a:r>
              <a:rPr lang="en-US" dirty="0" smtClean="0"/>
              <a:t>The focus of faculty, department and grade-level meetings is often the improvement of curriculum, instruction and assessment.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Level three: </a:t>
            </a:r>
            <a:r>
              <a:rPr lang="en-US" dirty="0" smtClean="0"/>
              <a:t>All faculty, department and grade-level meetings focus on the improvement of curriculum, instruction and assessments, include formal agendas, and support continuous collaboration throughout the year.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/>
              <a:t>Using an Organizing Framework</a:t>
            </a:r>
            <a:r>
              <a:rPr lang="en-US" b="1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Level one: </a:t>
            </a:r>
            <a:r>
              <a:rPr lang="en-US" dirty="0" smtClean="0"/>
              <a:t>Learning teams or study groups review academic rigor based on judgment or assessment data.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Level two: </a:t>
            </a:r>
            <a:r>
              <a:rPr lang="en-US" dirty="0" smtClean="0"/>
              <a:t>Learning teams or study groups use an organizing framework (taxonomy) to examine academic rigor. 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Level three: </a:t>
            </a:r>
            <a:r>
              <a:rPr lang="en-US" dirty="0" smtClean="0"/>
              <a:t>Learning teams or whole faculty study groups use an organizing framework (taxonomy) to produce a common way of thinking about and a common vocabulary for talking about academic rigor </a:t>
            </a:r>
            <a:r>
              <a:rPr lang="en-US" dirty="0" err="1" smtClean="0"/>
              <a:t>schoolwide</a:t>
            </a:r>
            <a:r>
              <a:rPr lang="en-US" dirty="0" smtClean="0"/>
              <a:t>.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Analyzing Teachers’ Work</a:t>
            </a:r>
            <a:r>
              <a:rPr lang="en-US" b="1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Level one: </a:t>
            </a:r>
            <a:r>
              <a:rPr lang="en-US" dirty="0" smtClean="0"/>
              <a:t>Teachers collaboratively review assignments and assessments.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Level two: </a:t>
            </a:r>
            <a:r>
              <a:rPr lang="en-US" dirty="0" smtClean="0"/>
              <a:t>Teachers collaboratively analyze assignments and assessments for cognitive complexity and alignment to standards.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Level three: </a:t>
            </a:r>
            <a:r>
              <a:rPr lang="en-US" dirty="0" smtClean="0"/>
              <a:t>Teachers collaboratively analyze and revise assignments and assessments to increase the cognitive complexity and alignment to standards.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/>
              <a:t>Creating Challenging Learning Opportunities</a:t>
            </a:r>
            <a:r>
              <a:rPr lang="en-US" b="1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Level one: </a:t>
            </a:r>
            <a:r>
              <a:rPr lang="en-US" dirty="0" smtClean="0"/>
              <a:t>Teachers collaborate in isolated instances to create opportunities that challenge students to perform at higher levels of learning.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Level two: </a:t>
            </a:r>
            <a:r>
              <a:rPr lang="en-US" dirty="0" smtClean="0"/>
              <a:t>Teachers collaborate within some departments or grade levels to create opportunities that challenge students to perform at higher levels or learning.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Level three: </a:t>
            </a:r>
            <a:r>
              <a:rPr lang="en-US" dirty="0" smtClean="0"/>
              <a:t>Teachers collaborate across the school to create opportunities that challenge students to perform at higher levels of learning.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/>
              <a:t>Communicating with Home and the Community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Level one: </a:t>
            </a:r>
            <a:r>
              <a:rPr lang="en-US" dirty="0" smtClean="0"/>
              <a:t>Some school-home communication from teachers about academic progress (students’ assignments and assessment results and mastery of standards) occurs.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Level two: </a:t>
            </a:r>
            <a:r>
              <a:rPr lang="en-US" dirty="0" smtClean="0"/>
              <a:t>Regular school-home communication from teachers about academic progress (students’ assignments and assessment results and mastery of standards) occurs.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Level three: </a:t>
            </a:r>
            <a:r>
              <a:rPr lang="en-US" dirty="0" smtClean="0"/>
              <a:t>Frequent communication (via multiple methods) to home and community about academic progress and increasing rigor school-wide occurs.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CURRICULUM COHERENCE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The organization and sequencing of the curriculum is critical if students are to perform at higher levels of learning.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Curriculum Alignment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Level one: </a:t>
            </a:r>
            <a:r>
              <a:rPr lang="en-US" dirty="0" smtClean="0"/>
              <a:t>Grade level/subject area curricula are horizontally aligned (focused and connected within each grade/course/subject area).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Level two: </a:t>
            </a:r>
            <a:r>
              <a:rPr lang="en-US" dirty="0" smtClean="0"/>
              <a:t>Grade level/subject area curricula are horizontally and vertically aligned (focused and connected within and across grade/course/subject area).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Level three: </a:t>
            </a:r>
            <a:r>
              <a:rPr lang="en-US" dirty="0" smtClean="0"/>
              <a:t>The horizontally and vertically aligned curricula are periodically reviewed and realigned to optimize student performance and academic challenge.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Curriculum Quality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Level one: </a:t>
            </a:r>
            <a:r>
              <a:rPr lang="en-US" dirty="0" smtClean="0"/>
              <a:t>There are few strategies in place to ensure a “tight” alignment (correlation) among the written, taught and tested curricula.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Level two: </a:t>
            </a:r>
            <a:r>
              <a:rPr lang="en-US" dirty="0" smtClean="0"/>
              <a:t>There are strategies in place to ensure a “tight” alignment (correlation) among the written, taught and tested curricula in some grades/subjects.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Level three: </a:t>
            </a:r>
            <a:r>
              <a:rPr lang="en-US" dirty="0" smtClean="0"/>
              <a:t>Strategies are in place and actions are taken to ensure a “tight” alignment (correlation) between the written, taught and tested curricula in most courses/subjects.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Curriculum 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Level one: </a:t>
            </a:r>
            <a:r>
              <a:rPr lang="en-US" dirty="0" smtClean="0"/>
              <a:t>A standards-based curriculum guide has been developed for all subjects.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Level two: </a:t>
            </a:r>
            <a:r>
              <a:rPr lang="en-US" dirty="0" smtClean="0"/>
              <a:t>A system of curriculum analysis &amp; alignment (e.g., curriculum mapping) is implemented, and the curriculum is revised/developed based on this data.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Level three: </a:t>
            </a:r>
            <a:r>
              <a:rPr lang="en-US" dirty="0" smtClean="0"/>
              <a:t>Based on data, a part of the standards-based school curriculum is reviewed/revised each year with a long-term plan to review/revise the entire curriculum every 5-7 years.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/>
              <a:t>Cognitive Complexity of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Level one: </a:t>
            </a:r>
            <a:r>
              <a:rPr lang="en-US" dirty="0" smtClean="0"/>
              <a:t>Learning objectives, assignments and assessments in all classes reflect the learning and content expected for those students (usually articulated in state standards).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Level two: </a:t>
            </a:r>
            <a:r>
              <a:rPr lang="en-US" dirty="0" smtClean="0"/>
              <a:t>The standards-based objectives, assignments, and assessments in some classes accelerate the learning to address the expectations for the next grade, college, or the workplace (increasing the level of cognitive complexity).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Level three: </a:t>
            </a:r>
            <a:r>
              <a:rPr lang="en-US" dirty="0" smtClean="0"/>
              <a:t>The standards-based objectives, assignments and assessments in most classes accelerate the learning to address the expectations for the next grade, college, or the workplace (increasing the level of cognitive complexity).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Typically, classroom expectations decline from one </a:t>
            </a:r>
            <a:r>
              <a:rPr lang="en-US" dirty="0" smtClean="0"/>
              <a:t>grade level </a:t>
            </a:r>
            <a:r>
              <a:rPr lang="en-US" dirty="0"/>
              <a:t>to the next.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Curriculum Spiraling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Level one: </a:t>
            </a:r>
            <a:r>
              <a:rPr lang="en-US" dirty="0" smtClean="0"/>
              <a:t>The curricula for a few courses introduce knowledge and skills at developmentally appropriate grade levels and increase the level of cognitive complexity of the knowledge and skills in subsequent years.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Level two: </a:t>
            </a:r>
            <a:r>
              <a:rPr lang="en-US" dirty="0" smtClean="0"/>
              <a:t>The curricula for core subjects introduce knowledge and skills at developmentally appropriate grade levels and increase the level of cognitive complexity of the knowledge and skills in subsequent years.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Level three: </a:t>
            </a:r>
            <a:r>
              <a:rPr lang="en-US" dirty="0" smtClean="0"/>
              <a:t>The curricula for all subjects introduce knowledge and skills at developmentally appropriate grade levels and increase the level of cognitive complexity of the knowledge and skills in subsequent years.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. </a:t>
            </a:r>
            <a:r>
              <a:rPr lang="en-US" u="sng" dirty="0" smtClean="0"/>
              <a:t>EXPECTATIONS FOR STUDENT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Expectations that teachers set for quality student work are important to communicate as students are challenged by increased rigor.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Explicit Expectations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Level one: </a:t>
            </a:r>
            <a:r>
              <a:rPr lang="en-US" dirty="0" smtClean="0"/>
              <a:t>Expectations for performance are explicit in written or oral assignment directions.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Level two: </a:t>
            </a:r>
            <a:r>
              <a:rPr lang="en-US" dirty="0" smtClean="0"/>
              <a:t>Expectations for performance are explicit in course syllabi, rubrics and assignment directions in some classes. 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Level three: </a:t>
            </a:r>
            <a:r>
              <a:rPr lang="en-US" dirty="0" smtClean="0"/>
              <a:t>Expectations for performance are explicit in course syllabi, rubrics and assignment directions in most classes.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Examples of Student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Level one: </a:t>
            </a:r>
            <a:r>
              <a:rPr lang="en-US" dirty="0" smtClean="0"/>
              <a:t>Where possible, teachers have students share with their peers graded samples of their work that have been deemed proficient.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Level two: </a:t>
            </a:r>
            <a:r>
              <a:rPr lang="en-US" dirty="0" smtClean="0"/>
              <a:t>Teachers provide examples of exemplary student work to students prior to assessments on that material. 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Level three: </a:t>
            </a:r>
            <a:r>
              <a:rPr lang="en-US" dirty="0" smtClean="0"/>
              <a:t>Teachers require students to analyze exemplary student work, prior to assessment on that material, to determine the qualities that make the work proficient.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Consensus on Proficiency</a:t>
            </a:r>
            <a:r>
              <a:rPr lang="en-US" b="1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Level one: </a:t>
            </a:r>
            <a:r>
              <a:rPr lang="en-US" dirty="0" smtClean="0"/>
              <a:t>Some teachers have reached consensus on what constitutes proficiency on grade-level standards.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Level two: </a:t>
            </a:r>
            <a:r>
              <a:rPr lang="en-US" dirty="0" smtClean="0"/>
              <a:t>Teachers within grade levels or subject areas have reached consensus on what constitutes proficiency on grade-level standards, and there is little variation among these teachers’ expectations, rubrics and grading practices.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Level three: </a:t>
            </a:r>
            <a:r>
              <a:rPr lang="en-US" dirty="0" smtClean="0"/>
              <a:t>The school’s professional staff (teachers and administrators) has reached consensus on what constitutes proficiency on grade-level standards, and there is little variation among teachers’ expectations, rubrics and grading practices.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/>
              <a:t>Student Understanding of Quality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Level one: </a:t>
            </a:r>
            <a:r>
              <a:rPr lang="en-US" dirty="0" smtClean="0"/>
              <a:t>Students are routinely asked to evaluate their own and peers’ work using scoring rubrics. 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Level two: </a:t>
            </a:r>
            <a:r>
              <a:rPr lang="en-US" dirty="0" smtClean="0"/>
              <a:t>Student evaluations of their own and peers’ work sometimes match teacher expectations and/or the scoring rubric.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Level three: </a:t>
            </a:r>
            <a:r>
              <a:rPr lang="en-US" dirty="0" smtClean="0"/>
              <a:t>Students evaluations of their own and peers’ work often match teacher and/or rubric definitions for quality.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/>
              <a:t>High Expectations for All Students</a:t>
            </a:r>
            <a:r>
              <a:rPr lang="en-US" b="1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Level one: </a:t>
            </a:r>
            <a:r>
              <a:rPr lang="en-US" dirty="0" smtClean="0"/>
              <a:t>School staff has a collective belief that most students can achieve at grade level. 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Level two: </a:t>
            </a:r>
            <a:r>
              <a:rPr lang="en-US" dirty="0" smtClean="0"/>
              <a:t>Some teachers provide the opportunity for all students to produce quality work through their grading practices, by re-teaching, and by allowing them to redo work. 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Level three: </a:t>
            </a:r>
            <a:r>
              <a:rPr lang="en-US" dirty="0" smtClean="0"/>
              <a:t>Schools provide the opportunity for all students to produce quality work with policies related to redoing work, re-teaching and grading.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/>
              <a:t>INSTRUCTIONAL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The instructional strategies that teachers use foster higher levels of learning in their students and increased rigor in their classrooms.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Questioning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Level one: </a:t>
            </a:r>
            <a:r>
              <a:rPr lang="en-US" dirty="0" smtClean="0"/>
              <a:t>Teachers ask mostly low-cognitive complexity questions. 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Level two: </a:t>
            </a:r>
            <a:r>
              <a:rPr lang="en-US" dirty="0" smtClean="0"/>
              <a:t>Teachers use an array of questioning techniques to prompt low, mid and higher level cognitive processing for some students.  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Level three: </a:t>
            </a:r>
            <a:r>
              <a:rPr lang="en-US" dirty="0" smtClean="0"/>
              <a:t>Teachers use an array of questioning techniques to prompt low, mid and higher level cognitive processing for all students.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Instruction</a:t>
            </a:r>
            <a:r>
              <a:rPr lang="en-US" b="1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Level one: </a:t>
            </a:r>
            <a:r>
              <a:rPr lang="en-US" dirty="0" smtClean="0"/>
              <a:t>Instructional strategies are selected based on teacher preference, experience and recommendations in text. 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Level two: </a:t>
            </a:r>
            <a:r>
              <a:rPr lang="en-US" dirty="0" smtClean="0"/>
              <a:t>Instructional strategies are selected based on the content and level of cognitive complexity in the standards as well as on student preference/interest.  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Level three: </a:t>
            </a:r>
            <a:r>
              <a:rPr lang="en-US" dirty="0" smtClean="0"/>
              <a:t>Instructional strategies are based on research and selected to match the content and cognitive complexity in the standards and to raise the cognitive complexity of student learning. 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taxonomy is a useful tool for classifying </a:t>
            </a:r>
            <a:r>
              <a:rPr lang="en-US" dirty="0" smtClean="0"/>
              <a:t>objectives, instruction</a:t>
            </a:r>
            <a:r>
              <a:rPr lang="en-US" dirty="0"/>
              <a:t>, and assessment to determine level of rigor.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Instructional Leadership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Level one: </a:t>
            </a:r>
            <a:r>
              <a:rPr lang="en-US" dirty="0" smtClean="0"/>
              <a:t>Supervisors note presence/absence of rigor in monitoring/evaluation of classroom instruction. 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Level two: </a:t>
            </a:r>
            <a:r>
              <a:rPr lang="en-US" dirty="0" smtClean="0"/>
              <a:t>Supervisors note frequency of levels of rigor in their monitoring/evaluation of classroom instruction. 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Level three: </a:t>
            </a:r>
            <a:r>
              <a:rPr lang="en-US" dirty="0" smtClean="0"/>
              <a:t>The levels of rigor of classroom instruction are included in personnel decisions and measure s of school accountability. 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Professional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Level one: </a:t>
            </a:r>
            <a:r>
              <a:rPr lang="en-US" dirty="0" smtClean="0"/>
              <a:t>Teachers’ support for student learning is improved by professional development opportunities available from external providers.  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Level two: </a:t>
            </a:r>
            <a:r>
              <a:rPr lang="en-US" dirty="0" smtClean="0"/>
              <a:t>Teachers’ support for student learning is improved by teams of teacher leaders involved in year-long professional learning to develop </a:t>
            </a:r>
            <a:r>
              <a:rPr lang="en-US" dirty="0" err="1" smtClean="0"/>
              <a:t>schoolwide</a:t>
            </a:r>
            <a:r>
              <a:rPr lang="en-US" dirty="0" smtClean="0"/>
              <a:t> strategies.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Level three: </a:t>
            </a:r>
            <a:r>
              <a:rPr lang="en-US" dirty="0" smtClean="0"/>
              <a:t>Teachers’ support for student learning is improved by the school’s professional development plan which has teacher teams learning, implementing and evaluating </a:t>
            </a:r>
            <a:r>
              <a:rPr lang="en-US" dirty="0" err="1" smtClean="0"/>
              <a:t>schoolwide</a:t>
            </a:r>
            <a:r>
              <a:rPr lang="en-US" dirty="0" smtClean="0"/>
              <a:t> strategies.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revised Bloom’s taxonomy helps us to </a:t>
            </a:r>
            <a:r>
              <a:rPr lang="en-US" dirty="0" smtClean="0"/>
              <a:t>analyze cognitive </a:t>
            </a:r>
            <a:r>
              <a:rPr lang="en-US" dirty="0"/>
              <a:t>demand along two dimensions.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Using the taxonomy can result in rich discussions </a:t>
            </a:r>
            <a:r>
              <a:rPr lang="en-US" dirty="0" smtClean="0"/>
              <a:t>about intentions</a:t>
            </a:r>
            <a:r>
              <a:rPr lang="en-US" dirty="0"/>
              <a:t>, assumptions, and outcomes.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very act of using the taxonomy can motivate </a:t>
            </a:r>
            <a:r>
              <a:rPr lang="en-US" dirty="0" smtClean="0"/>
              <a:t>us toward </a:t>
            </a:r>
            <a:r>
              <a:rPr lang="en-US" dirty="0"/>
              <a:t>demanding higher levels of rigor.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Alignment (standards </a:t>
            </a:r>
            <a:r>
              <a:rPr lang="en-US" dirty="0" smtClean="0"/>
              <a:t>–objectives—assessment tasks--instructional </a:t>
            </a:r>
            <a:r>
              <a:rPr lang="en-US" dirty="0"/>
              <a:t>strategies) is essential to raising the </a:t>
            </a:r>
            <a:r>
              <a:rPr lang="en-US" dirty="0" smtClean="0"/>
              <a:t>level of </a:t>
            </a:r>
            <a:r>
              <a:rPr lang="en-US" dirty="0"/>
              <a:t>rigor.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71</TotalTime>
  <Words>2363</Words>
  <Application>Microsoft Office PowerPoint</Application>
  <PresentationFormat>On-screen Show (4:3)</PresentationFormat>
  <Paragraphs>235</Paragraphs>
  <Slides>51</Slides>
  <Notes>51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Foundry</vt:lpstr>
      <vt:lpstr>Rigor in the Classroom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Recognizing Rigor in the Classroom</vt:lpstr>
      <vt:lpstr>Continued </vt:lpstr>
      <vt:lpstr>Rigor Quick Check </vt:lpstr>
      <vt:lpstr>PowerPoint Presentation</vt:lpstr>
      <vt:lpstr>PowerPoint Presentation</vt:lpstr>
      <vt:lpstr>Higher Order Thinking Skills Evaluation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ASSESSMENT IN THE CLASSROOM: </vt:lpstr>
      <vt:lpstr>Alignment to Standards </vt:lpstr>
      <vt:lpstr>Common Benchmark Assessments </vt:lpstr>
      <vt:lpstr>Using Assessment Results </vt:lpstr>
      <vt:lpstr>Assessment Literacy</vt:lpstr>
      <vt:lpstr>Assessment Monitoring </vt:lpstr>
      <vt:lpstr>COLLABORATION: </vt:lpstr>
      <vt:lpstr>Focusing Improvement </vt:lpstr>
      <vt:lpstr>Using an Organizing Framework </vt:lpstr>
      <vt:lpstr>Analyzing Teachers’ Work </vt:lpstr>
      <vt:lpstr>Creating Challenging Learning Opportunities </vt:lpstr>
      <vt:lpstr>Communicating with Home and the Community</vt:lpstr>
      <vt:lpstr>CURRICULUM COHERENCE</vt:lpstr>
      <vt:lpstr>Curriculum Alignment</vt:lpstr>
      <vt:lpstr>Curriculum Quality</vt:lpstr>
      <vt:lpstr>Curriculum Planning</vt:lpstr>
      <vt:lpstr>Cognitive Complexity of Learning</vt:lpstr>
      <vt:lpstr>Curriculum Spiraling</vt:lpstr>
      <vt:lpstr>. EXPECTATIONS FOR STUDENT WORK</vt:lpstr>
      <vt:lpstr>Explicit Expectations</vt:lpstr>
      <vt:lpstr>Examples of Student Work</vt:lpstr>
      <vt:lpstr>Consensus on Proficiency </vt:lpstr>
      <vt:lpstr>Student Understanding of Quality Work</vt:lpstr>
      <vt:lpstr>High Expectations for All Students </vt:lpstr>
      <vt:lpstr>INSTRUCTIONAL STRATEGIES</vt:lpstr>
      <vt:lpstr>Questioning Strategies</vt:lpstr>
      <vt:lpstr>Instruction </vt:lpstr>
      <vt:lpstr>Instructional Leadership</vt:lpstr>
      <vt:lpstr>Professional Development</vt:lpstr>
    </vt:vector>
  </TitlesOfParts>
  <Company>Gardner-Webb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Rigor in the Classroom</dc:title>
  <dc:creator>AEURY</dc:creator>
  <cp:lastModifiedBy>User</cp:lastModifiedBy>
  <cp:revision>23</cp:revision>
  <dcterms:created xsi:type="dcterms:W3CDTF">2009-10-12T16:31:08Z</dcterms:created>
  <dcterms:modified xsi:type="dcterms:W3CDTF">2012-08-22T17:59:02Z</dcterms:modified>
</cp:coreProperties>
</file>